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40" r:id="rId1"/>
  </p:sldMasterIdLst>
  <p:notesMasterIdLst>
    <p:notesMasterId r:id="rId15"/>
  </p:notesMasterIdLst>
  <p:sldIdLst>
    <p:sldId id="256" r:id="rId2"/>
    <p:sldId id="257" r:id="rId3"/>
    <p:sldId id="258" r:id="rId4"/>
    <p:sldId id="259" r:id="rId5"/>
    <p:sldId id="260" r:id="rId6"/>
    <p:sldId id="262" r:id="rId7"/>
    <p:sldId id="263" r:id="rId8"/>
    <p:sldId id="264" r:id="rId9"/>
    <p:sldId id="272" r:id="rId10"/>
    <p:sldId id="265" r:id="rId11"/>
    <p:sldId id="267" r:id="rId12"/>
    <p:sldId id="270" r:id="rId13"/>
    <p:sldId id="269"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A4E5E93-B16D-4442-B136-CEDFD5B2B495}" type="datetimeFigureOut">
              <a:rPr lang="en-US" smtClean="0"/>
              <a:pPr/>
              <a:t>11/14/2010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7D69A92-75AE-44D1-A7DC-8F8FFA54C8B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7D69A92-75AE-44D1-A7DC-8F8FFA54C8BE}" type="slidenum">
              <a:rPr lang="en-US" smtClean="0"/>
              <a:pPr/>
              <a:t>3</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050258F9-D466-43E6-8B58-2E2463965F13}" type="datetimeFigureOut">
              <a:rPr lang="en-US" smtClean="0"/>
              <a:pPr/>
              <a:t>11/14/2010</a:t>
            </a:fld>
            <a:endParaRPr lang="en-US"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EDCA7C72-F3E3-4C63-BE1F-047C460A0418}"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50258F9-D466-43E6-8B58-2E2463965F13}" type="datetimeFigureOut">
              <a:rPr lang="en-US" smtClean="0"/>
              <a:pPr/>
              <a:t>11/14/2010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EDCA7C72-F3E3-4C63-BE1F-047C460A0418}"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50258F9-D466-43E6-8B58-2E2463965F13}" type="datetimeFigureOut">
              <a:rPr lang="en-US" smtClean="0"/>
              <a:pPr/>
              <a:t>11/14/2010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EDCA7C72-F3E3-4C63-BE1F-047C460A0418}"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50258F9-D466-43E6-8B58-2E2463965F13}" type="datetimeFigureOut">
              <a:rPr lang="en-US" smtClean="0"/>
              <a:pPr/>
              <a:t>11/14/2010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EDCA7C72-F3E3-4C63-BE1F-047C460A0418}" type="slidenum">
              <a:rPr lang="en-US" smtClean="0"/>
              <a:pPr/>
              <a:t>‹#›</a:t>
            </a:fld>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050258F9-D466-43E6-8B58-2E2463965F13}" type="datetimeFigureOut">
              <a:rPr lang="en-US" smtClean="0"/>
              <a:pPr/>
              <a:t>11/14/2010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EDCA7C72-F3E3-4C63-BE1F-047C460A0418}" type="slidenum">
              <a:rPr lang="en-US" smtClean="0"/>
              <a:pPr/>
              <a:t>‹#›</a:t>
            </a:fld>
            <a:endParaRPr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50258F9-D466-43E6-8B58-2E2463965F13}" type="datetimeFigureOut">
              <a:rPr lang="en-US" smtClean="0"/>
              <a:pPr/>
              <a:t>11/14/2010</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EDCA7C72-F3E3-4C63-BE1F-047C460A0418}" type="slidenum">
              <a:rPr lang="en-US" smtClean="0"/>
              <a:pPr/>
              <a:t>‹#›</a:t>
            </a:fld>
            <a:endParaRPr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50258F9-D466-43E6-8B58-2E2463965F13}" type="datetimeFigureOut">
              <a:rPr lang="en-US" smtClean="0"/>
              <a:pPr/>
              <a:t>11/14/2010</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EDCA7C72-F3E3-4C63-BE1F-047C460A0418}"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050258F9-D466-43E6-8B58-2E2463965F13}" type="datetimeFigureOut">
              <a:rPr lang="en-US" smtClean="0"/>
              <a:pPr/>
              <a:t>11/14/2010</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EDCA7C72-F3E3-4C63-BE1F-047C460A0418}" type="slidenum">
              <a:rPr lang="en-US" smtClean="0"/>
              <a:pPr/>
              <a:t>‹#›</a:t>
            </a:fld>
            <a:endParaRPr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050258F9-D466-43E6-8B58-2E2463965F13}" type="datetimeFigureOut">
              <a:rPr lang="en-US" smtClean="0"/>
              <a:pPr/>
              <a:t>11/14/2010</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EDCA7C72-F3E3-4C63-BE1F-047C460A0418}"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050258F9-D466-43E6-8B58-2E2463965F13}" type="datetimeFigureOut">
              <a:rPr lang="en-US" smtClean="0"/>
              <a:pPr/>
              <a:t>11/14/2010</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EDCA7C72-F3E3-4C63-BE1F-047C460A0418}"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dirty="0"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050258F9-D466-43E6-8B58-2E2463965F13}" type="datetimeFigureOut">
              <a:rPr lang="en-US" smtClean="0"/>
              <a:pPr/>
              <a:t>11/14/2010</a:t>
            </a:fld>
            <a:endParaRPr lang="en-US"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EDCA7C72-F3E3-4C63-BE1F-047C460A0418}" type="slidenum">
              <a:rPr lang="en-US" smtClean="0"/>
              <a:pPr/>
              <a:t>‹#›</a:t>
            </a:fld>
            <a:endParaRPr lang="en-US"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40000"/>
                <a:lumOff val="60000"/>
                <a:alpha val="81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050258F9-D466-43E6-8B58-2E2463965F13}" type="datetimeFigureOut">
              <a:rPr lang="en-US" smtClean="0"/>
              <a:pPr/>
              <a:t>11/14/2010</a:t>
            </a:fld>
            <a:endParaRPr lang="en-US"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EDCA7C72-F3E3-4C63-BE1F-047C460A0418}"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4141" r:id="rId1"/>
    <p:sldLayoutId id="2147484142" r:id="rId2"/>
    <p:sldLayoutId id="2147484143" r:id="rId3"/>
    <p:sldLayoutId id="2147484144" r:id="rId4"/>
    <p:sldLayoutId id="2147484145" r:id="rId5"/>
    <p:sldLayoutId id="2147484146" r:id="rId6"/>
    <p:sldLayoutId id="2147484147" r:id="rId7"/>
    <p:sldLayoutId id="2147484148" r:id="rId8"/>
    <p:sldLayoutId id="2147484149" r:id="rId9"/>
    <p:sldLayoutId id="2147484150" r:id="rId10"/>
    <p:sldLayoutId id="214748415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mailto:mathomas@volusia.k12.fl.us" TargetMode="External"/><Relationship Id="rId2" Type="http://schemas.openxmlformats.org/officeDocument/2006/relationships/hyperlink" Target="mailto:cdowning@volusia.k12.fl.us"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Preemptive Course Recovery for Middle School</a:t>
            </a:r>
            <a:endParaRPr lang="en-US" dirty="0"/>
          </a:p>
        </p:txBody>
      </p:sp>
      <p:sp>
        <p:nvSpPr>
          <p:cNvPr id="3" name="Subtitle 2"/>
          <p:cNvSpPr>
            <a:spLocks noGrp="1"/>
          </p:cNvSpPr>
          <p:nvPr>
            <p:ph type="subTitle" idx="1"/>
          </p:nvPr>
        </p:nvSpPr>
        <p:spPr/>
        <p:txBody>
          <a:bodyPr>
            <a:normAutofit/>
          </a:bodyPr>
          <a:lstStyle/>
          <a:p>
            <a:r>
              <a:rPr lang="en-US" dirty="0" smtClean="0"/>
              <a:t>Carol Downing and Margaret Thomas</a:t>
            </a:r>
          </a:p>
          <a:p>
            <a:r>
              <a:rPr lang="en-US" dirty="0" smtClean="0"/>
              <a:t>Volusia County Schools, Florida</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600" dirty="0" smtClean="0"/>
              <a:t>Training and support for teachers</a:t>
            </a:r>
          </a:p>
          <a:p>
            <a:r>
              <a:rPr lang="en-US" sz="3600" dirty="0" smtClean="0"/>
              <a:t>Correlate to district curriculum maps</a:t>
            </a:r>
          </a:p>
          <a:p>
            <a:r>
              <a:rPr lang="en-US" sz="3600" dirty="0" smtClean="0"/>
              <a:t>Flexibility to prescribe based on students’ needs</a:t>
            </a:r>
          </a:p>
          <a:p>
            <a:r>
              <a:rPr lang="en-US" sz="3600" dirty="0" smtClean="0"/>
              <a:t>Measureable student outcomes</a:t>
            </a:r>
            <a:endParaRPr lang="en-US" sz="3600" dirty="0"/>
          </a:p>
        </p:txBody>
      </p:sp>
      <p:sp>
        <p:nvSpPr>
          <p:cNvPr id="3" name="Title 2"/>
          <p:cNvSpPr>
            <a:spLocks noGrp="1"/>
          </p:cNvSpPr>
          <p:nvPr>
            <p:ph type="title"/>
          </p:nvPr>
        </p:nvSpPr>
        <p:spPr/>
        <p:txBody>
          <a:bodyPr>
            <a:normAutofit/>
          </a:bodyPr>
          <a:lstStyle/>
          <a:p>
            <a:r>
              <a:rPr lang="en-US" sz="4400" dirty="0" smtClean="0"/>
              <a:t>Vital Features of Plan </a:t>
            </a:r>
            <a:endParaRPr lang="en-US" sz="4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229600" cy="4953000"/>
          </a:xfrm>
        </p:spPr>
        <p:txBody>
          <a:bodyPr>
            <a:normAutofit lnSpcReduction="10000"/>
          </a:bodyPr>
          <a:lstStyle/>
          <a:p>
            <a:r>
              <a:rPr lang="en-US" sz="3600" dirty="0" smtClean="0"/>
              <a:t>Whole class – integrate into instruction to enhance and support curriculum</a:t>
            </a:r>
          </a:p>
          <a:p>
            <a:r>
              <a:rPr lang="en-US" sz="3600" dirty="0" smtClean="0"/>
              <a:t>Small group – identify skills that need support</a:t>
            </a:r>
          </a:p>
          <a:p>
            <a:r>
              <a:rPr lang="en-US" sz="3600" dirty="0" smtClean="0"/>
              <a:t>Individual – prescribe a study plan based on student need</a:t>
            </a:r>
          </a:p>
          <a:p>
            <a:r>
              <a:rPr lang="en-US" sz="3600" dirty="0" smtClean="0"/>
              <a:t>Grade recovery – facilitate progression to </a:t>
            </a:r>
            <a:r>
              <a:rPr lang="en-US" sz="3600" dirty="0" smtClean="0"/>
              <a:t>high school</a:t>
            </a:r>
            <a:endParaRPr lang="en-US" sz="3600" dirty="0"/>
          </a:p>
        </p:txBody>
      </p:sp>
      <p:sp>
        <p:nvSpPr>
          <p:cNvPr id="3" name="Title 2"/>
          <p:cNvSpPr>
            <a:spLocks noGrp="1"/>
          </p:cNvSpPr>
          <p:nvPr>
            <p:ph type="title"/>
          </p:nvPr>
        </p:nvSpPr>
        <p:spPr>
          <a:xfrm>
            <a:off x="457200" y="274638"/>
            <a:ext cx="8229600" cy="944562"/>
          </a:xfrm>
        </p:spPr>
        <p:txBody>
          <a:bodyPr>
            <a:normAutofit/>
          </a:bodyPr>
          <a:lstStyle/>
          <a:p>
            <a:r>
              <a:rPr lang="en-US" sz="4400" dirty="0" smtClean="0"/>
              <a:t>Levels of Intervention</a:t>
            </a:r>
            <a:endParaRPr lang="en-US" sz="4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600" dirty="0" smtClean="0"/>
              <a:t>Budget cuts</a:t>
            </a:r>
          </a:p>
          <a:p>
            <a:r>
              <a:rPr lang="en-US" sz="3600" dirty="0" smtClean="0"/>
              <a:t>Decrease services or work smarter?</a:t>
            </a:r>
          </a:p>
          <a:p>
            <a:r>
              <a:rPr lang="en-US" sz="3600" dirty="0" smtClean="0"/>
              <a:t>Instructional </a:t>
            </a:r>
            <a:r>
              <a:rPr lang="en-US" sz="3600" dirty="0" smtClean="0"/>
              <a:t>software with </a:t>
            </a:r>
            <a:r>
              <a:rPr lang="en-US" sz="3600" dirty="0" smtClean="0"/>
              <a:t>flexibility for variety of environments </a:t>
            </a:r>
            <a:endParaRPr lang="en-US" sz="3600" dirty="0"/>
          </a:p>
        </p:txBody>
      </p:sp>
      <p:sp>
        <p:nvSpPr>
          <p:cNvPr id="3" name="Title 2"/>
          <p:cNvSpPr>
            <a:spLocks noGrp="1"/>
          </p:cNvSpPr>
          <p:nvPr>
            <p:ph type="title"/>
          </p:nvPr>
        </p:nvSpPr>
        <p:spPr/>
        <p:txBody>
          <a:bodyPr>
            <a:normAutofit/>
          </a:bodyPr>
          <a:lstStyle/>
          <a:p>
            <a:r>
              <a:rPr lang="en-US" sz="4400" dirty="0" smtClean="0"/>
              <a:t>Economy of Scale</a:t>
            </a:r>
            <a:endParaRPr lang="en-US" sz="4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600" dirty="0" smtClean="0"/>
              <a:t>Carol Downing</a:t>
            </a:r>
          </a:p>
          <a:p>
            <a:pPr>
              <a:buNone/>
            </a:pPr>
            <a:r>
              <a:rPr lang="en-US" sz="3600" dirty="0" smtClean="0"/>
              <a:t>	</a:t>
            </a:r>
            <a:r>
              <a:rPr lang="en-US" sz="3600" dirty="0" smtClean="0">
                <a:hlinkClick r:id="rId2"/>
              </a:rPr>
              <a:t>cdowning@volusia.k12.fl.us</a:t>
            </a:r>
            <a:endParaRPr lang="en-US" sz="3600" dirty="0" smtClean="0"/>
          </a:p>
          <a:p>
            <a:pPr>
              <a:buNone/>
            </a:pPr>
            <a:endParaRPr lang="en-US" sz="3600" dirty="0" smtClean="0"/>
          </a:p>
          <a:p>
            <a:r>
              <a:rPr lang="en-US" sz="3600" dirty="0" smtClean="0"/>
              <a:t>Margaret Thomas</a:t>
            </a:r>
          </a:p>
          <a:p>
            <a:pPr>
              <a:buNone/>
            </a:pPr>
            <a:r>
              <a:rPr lang="en-US" sz="3600" dirty="0" smtClean="0"/>
              <a:t> </a:t>
            </a:r>
            <a:r>
              <a:rPr lang="en-US" sz="3600" dirty="0" smtClean="0"/>
              <a:t> </a:t>
            </a:r>
            <a:r>
              <a:rPr lang="en-US" sz="3600" dirty="0" smtClean="0">
                <a:hlinkClick r:id="rId3"/>
              </a:rPr>
              <a:t>mathomas@volusia.k12.fl.us</a:t>
            </a:r>
            <a:r>
              <a:rPr lang="en-US" sz="3600" dirty="0" smtClean="0"/>
              <a:t> </a:t>
            </a:r>
            <a:endParaRPr lang="en-US" sz="3600" dirty="0"/>
          </a:p>
        </p:txBody>
      </p:sp>
      <p:sp>
        <p:nvSpPr>
          <p:cNvPr id="3" name="Title 2"/>
          <p:cNvSpPr>
            <a:spLocks noGrp="1"/>
          </p:cNvSpPr>
          <p:nvPr>
            <p:ph type="title"/>
          </p:nvPr>
        </p:nvSpPr>
        <p:spPr/>
        <p:txBody>
          <a:bodyPr>
            <a:normAutofit/>
          </a:bodyPr>
          <a:lstStyle/>
          <a:p>
            <a:r>
              <a:rPr lang="en-US" sz="4400" dirty="0" smtClean="0"/>
              <a:t>Contact Information</a:t>
            </a:r>
            <a:endParaRPr lang="en-US" sz="4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524000"/>
            <a:ext cx="8229600" cy="4525963"/>
          </a:xfrm>
        </p:spPr>
        <p:txBody>
          <a:bodyPr>
            <a:normAutofit/>
          </a:bodyPr>
          <a:lstStyle/>
          <a:p>
            <a:r>
              <a:rPr lang="en-US" sz="3600" dirty="0" smtClean="0"/>
              <a:t>Glorified elementary?</a:t>
            </a:r>
          </a:p>
          <a:p>
            <a:r>
              <a:rPr lang="en-US" sz="3600" dirty="0" smtClean="0"/>
              <a:t>Dumbed-down high school?</a:t>
            </a:r>
          </a:p>
          <a:p>
            <a:r>
              <a:rPr lang="en-US" sz="3600" dirty="0" smtClean="0"/>
              <a:t>Grade levels?</a:t>
            </a:r>
          </a:p>
          <a:p>
            <a:r>
              <a:rPr lang="en-US" sz="3600" dirty="0" smtClean="0"/>
              <a:t>What is middle school?</a:t>
            </a:r>
          </a:p>
          <a:p>
            <a:endParaRPr lang="en-US" sz="3600" dirty="0"/>
          </a:p>
        </p:txBody>
      </p:sp>
      <p:sp>
        <p:nvSpPr>
          <p:cNvPr id="3" name="Title 2"/>
          <p:cNvSpPr>
            <a:spLocks noGrp="1"/>
          </p:cNvSpPr>
          <p:nvPr>
            <p:ph type="title"/>
          </p:nvPr>
        </p:nvSpPr>
        <p:spPr/>
        <p:txBody>
          <a:bodyPr>
            <a:normAutofit/>
          </a:bodyPr>
          <a:lstStyle/>
          <a:p>
            <a:r>
              <a:rPr lang="en-US" sz="4400" dirty="0" smtClean="0"/>
              <a:t>Paradigms of Middle School</a:t>
            </a:r>
            <a:endParaRPr lang="en-US" sz="4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600" dirty="0" smtClean="0"/>
              <a:t>East coast of central Florida</a:t>
            </a:r>
          </a:p>
          <a:p>
            <a:r>
              <a:rPr lang="en-US" sz="3600" dirty="0" smtClean="0"/>
              <a:t>13</a:t>
            </a:r>
            <a:r>
              <a:rPr lang="en-US" sz="3600" baseline="30000" dirty="0" smtClean="0"/>
              <a:t>th</a:t>
            </a:r>
            <a:r>
              <a:rPr lang="en-US" sz="3600" dirty="0" smtClean="0"/>
              <a:t> largest of 67 school districts</a:t>
            </a:r>
          </a:p>
          <a:p>
            <a:r>
              <a:rPr lang="en-US" sz="3600" dirty="0" smtClean="0"/>
              <a:t>74 schools including 6 charters and 14 alternative ed sites</a:t>
            </a:r>
          </a:p>
          <a:p>
            <a:r>
              <a:rPr lang="en-US" sz="3600" dirty="0" smtClean="0"/>
              <a:t>62,416 students in Pre-K – 12</a:t>
            </a:r>
            <a:r>
              <a:rPr lang="en-US" sz="3600" baseline="30000" dirty="0" smtClean="0"/>
              <a:t>th</a:t>
            </a:r>
            <a:endParaRPr lang="en-US" sz="3600" dirty="0" smtClean="0"/>
          </a:p>
          <a:p>
            <a:r>
              <a:rPr lang="en-US" sz="3600" dirty="0" smtClean="0"/>
              <a:t>13,631 Middle school students</a:t>
            </a:r>
          </a:p>
          <a:p>
            <a:endParaRPr lang="en-US" sz="3600" dirty="0"/>
          </a:p>
        </p:txBody>
      </p:sp>
      <p:sp>
        <p:nvSpPr>
          <p:cNvPr id="3" name="Title 2"/>
          <p:cNvSpPr>
            <a:spLocks noGrp="1"/>
          </p:cNvSpPr>
          <p:nvPr>
            <p:ph type="title"/>
          </p:nvPr>
        </p:nvSpPr>
        <p:spPr/>
        <p:txBody>
          <a:bodyPr>
            <a:normAutofit/>
          </a:bodyPr>
          <a:lstStyle/>
          <a:p>
            <a:r>
              <a:rPr lang="en-US" sz="4400" dirty="0" smtClean="0"/>
              <a:t>Demographics </a:t>
            </a:r>
            <a:endParaRPr lang="en-US" sz="4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600" dirty="0" smtClean="0"/>
              <a:t>Prior to 2007-08 SY middle school students had to pass majority of their courses</a:t>
            </a:r>
          </a:p>
          <a:p>
            <a:r>
              <a:rPr lang="en-US" sz="3600" dirty="0" smtClean="0"/>
              <a:t>New mandate requires students pass all three years of core courses to be promoted to 9</a:t>
            </a:r>
            <a:r>
              <a:rPr lang="en-US" sz="3600" baseline="30000" dirty="0" smtClean="0"/>
              <a:t>th</a:t>
            </a:r>
            <a:endParaRPr lang="en-US" sz="3600" dirty="0" smtClean="0"/>
          </a:p>
          <a:p>
            <a:r>
              <a:rPr lang="en-US" sz="3600" dirty="0" smtClean="0"/>
              <a:t>No administrative placement</a:t>
            </a:r>
            <a:endParaRPr lang="en-US" sz="3600" dirty="0"/>
          </a:p>
        </p:txBody>
      </p:sp>
      <p:sp>
        <p:nvSpPr>
          <p:cNvPr id="3" name="Title 2"/>
          <p:cNvSpPr>
            <a:spLocks noGrp="1"/>
          </p:cNvSpPr>
          <p:nvPr>
            <p:ph type="title"/>
          </p:nvPr>
        </p:nvSpPr>
        <p:spPr/>
        <p:txBody>
          <a:bodyPr>
            <a:normAutofit/>
          </a:bodyPr>
          <a:lstStyle/>
          <a:p>
            <a:r>
              <a:rPr lang="en-US" sz="4400" dirty="0" smtClean="0"/>
              <a:t>Mandate for Change</a:t>
            </a:r>
            <a:endParaRPr lang="en-US" sz="4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4400" dirty="0" smtClean="0"/>
              <a:t>Entering the Hormone Zone</a:t>
            </a:r>
            <a:endParaRPr lang="en-US" sz="4400" dirty="0"/>
          </a:p>
        </p:txBody>
      </p:sp>
      <p:sp>
        <p:nvSpPr>
          <p:cNvPr id="4" name="Text Placeholder 3"/>
          <p:cNvSpPr>
            <a:spLocks noGrp="1"/>
          </p:cNvSpPr>
          <p:nvPr>
            <p:ph type="body" idx="1"/>
          </p:nvPr>
        </p:nvSpPr>
        <p:spPr/>
        <p:txBody>
          <a:bodyPr/>
          <a:lstStyle/>
          <a:p>
            <a:r>
              <a:rPr lang="en-US" dirty="0" smtClean="0"/>
              <a:t>Characteristic</a:t>
            </a:r>
            <a:endParaRPr lang="en-US" dirty="0"/>
          </a:p>
        </p:txBody>
      </p:sp>
      <p:sp>
        <p:nvSpPr>
          <p:cNvPr id="5" name="Text Placeholder 4"/>
          <p:cNvSpPr>
            <a:spLocks noGrp="1"/>
          </p:cNvSpPr>
          <p:nvPr>
            <p:ph type="body" sz="half" idx="3"/>
          </p:nvPr>
        </p:nvSpPr>
        <p:spPr/>
        <p:txBody>
          <a:bodyPr/>
          <a:lstStyle/>
          <a:p>
            <a:r>
              <a:rPr lang="en-US" dirty="0" smtClean="0"/>
              <a:t>Strategy</a:t>
            </a:r>
            <a:endParaRPr lang="en-US" dirty="0"/>
          </a:p>
        </p:txBody>
      </p:sp>
      <p:sp>
        <p:nvSpPr>
          <p:cNvPr id="2" name="Content Placeholder 1"/>
          <p:cNvSpPr>
            <a:spLocks noGrp="1"/>
          </p:cNvSpPr>
          <p:nvPr>
            <p:ph sz="quarter" idx="2"/>
          </p:nvPr>
        </p:nvSpPr>
        <p:spPr/>
        <p:txBody>
          <a:bodyPr>
            <a:normAutofit/>
          </a:bodyPr>
          <a:lstStyle/>
          <a:p>
            <a:r>
              <a:rPr lang="en-US" sz="3200" dirty="0" smtClean="0"/>
              <a:t>Short attention span	</a:t>
            </a:r>
          </a:p>
          <a:p>
            <a:r>
              <a:rPr lang="en-US" sz="3200" dirty="0" smtClean="0"/>
              <a:t>Distractible</a:t>
            </a:r>
          </a:p>
          <a:p>
            <a:r>
              <a:rPr lang="en-US" sz="3200" dirty="0" smtClean="0"/>
              <a:t> Needy</a:t>
            </a:r>
          </a:p>
          <a:p>
            <a:r>
              <a:rPr lang="en-US" sz="3200" dirty="0" smtClean="0"/>
              <a:t>Uncertain learners</a:t>
            </a:r>
          </a:p>
          <a:p>
            <a:endParaRPr lang="en-US" sz="3200" dirty="0" smtClean="0"/>
          </a:p>
          <a:p>
            <a:endParaRPr lang="en-US" sz="3200" dirty="0"/>
          </a:p>
        </p:txBody>
      </p:sp>
      <p:sp>
        <p:nvSpPr>
          <p:cNvPr id="6" name="Content Placeholder 5"/>
          <p:cNvSpPr>
            <a:spLocks noGrp="1"/>
          </p:cNvSpPr>
          <p:nvPr>
            <p:ph sz="quarter" idx="4"/>
          </p:nvPr>
        </p:nvSpPr>
        <p:spPr/>
        <p:txBody>
          <a:bodyPr>
            <a:normAutofit/>
          </a:bodyPr>
          <a:lstStyle/>
          <a:p>
            <a:r>
              <a:rPr lang="en-US" sz="3200" dirty="0" smtClean="0"/>
              <a:t>Chunked lessons</a:t>
            </a:r>
          </a:p>
          <a:p>
            <a:r>
              <a:rPr lang="en-US" sz="3200" dirty="0" smtClean="0"/>
              <a:t>Variety of activities</a:t>
            </a:r>
          </a:p>
          <a:p>
            <a:r>
              <a:rPr lang="en-US" sz="3200" dirty="0" smtClean="0"/>
              <a:t>Immediate and ongoing feedback</a:t>
            </a:r>
          </a:p>
          <a:p>
            <a:r>
              <a:rPr lang="en-US" sz="3200" dirty="0" smtClean="0"/>
              <a:t>Clear directions</a:t>
            </a:r>
          </a:p>
          <a:p>
            <a:endParaRPr lang="en-US" sz="32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600" dirty="0" smtClean="0"/>
              <a:t>Reacting to the dog and pony show</a:t>
            </a:r>
          </a:p>
          <a:p>
            <a:r>
              <a:rPr lang="en-US" sz="3600" dirty="0" smtClean="0"/>
              <a:t>Reality sets in</a:t>
            </a:r>
          </a:p>
          <a:p>
            <a:r>
              <a:rPr lang="en-US" sz="3600" dirty="0" smtClean="0"/>
              <a:t>Now what?</a:t>
            </a:r>
          </a:p>
        </p:txBody>
      </p:sp>
      <p:sp>
        <p:nvSpPr>
          <p:cNvPr id="3" name="Title 2"/>
          <p:cNvSpPr>
            <a:spLocks noGrp="1"/>
          </p:cNvSpPr>
          <p:nvPr>
            <p:ph type="title"/>
          </p:nvPr>
        </p:nvSpPr>
        <p:spPr/>
        <p:txBody>
          <a:bodyPr>
            <a:normAutofit/>
          </a:bodyPr>
          <a:lstStyle/>
          <a:p>
            <a:r>
              <a:rPr lang="en-US" sz="4400" dirty="0" smtClean="0"/>
              <a:t>C’mon Skippy, Let’s Go!!</a:t>
            </a:r>
            <a:endParaRPr lang="en-US" sz="4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600" dirty="0" smtClean="0"/>
              <a:t>Include stakeholders</a:t>
            </a:r>
          </a:p>
          <a:p>
            <a:r>
              <a:rPr lang="en-US" sz="3600" dirty="0" smtClean="0"/>
              <a:t>Process for reviewing software</a:t>
            </a:r>
          </a:p>
          <a:p>
            <a:r>
              <a:rPr lang="en-US" sz="3600" dirty="0" smtClean="0"/>
              <a:t>Review products of selected vendors</a:t>
            </a:r>
          </a:p>
          <a:p>
            <a:r>
              <a:rPr lang="en-US" sz="3600" dirty="0" smtClean="0"/>
              <a:t>Narrow down vendors then request implementation plan</a:t>
            </a:r>
          </a:p>
          <a:p>
            <a:endParaRPr lang="en-US" sz="3600" dirty="0"/>
          </a:p>
        </p:txBody>
      </p:sp>
      <p:sp>
        <p:nvSpPr>
          <p:cNvPr id="3" name="Title 2"/>
          <p:cNvSpPr>
            <a:spLocks noGrp="1"/>
          </p:cNvSpPr>
          <p:nvPr>
            <p:ph type="title"/>
          </p:nvPr>
        </p:nvSpPr>
        <p:spPr>
          <a:xfrm>
            <a:off x="457200" y="274638"/>
            <a:ext cx="8229600" cy="1020762"/>
          </a:xfrm>
        </p:spPr>
        <p:txBody>
          <a:bodyPr>
            <a:noAutofit/>
          </a:bodyPr>
          <a:lstStyle/>
          <a:p>
            <a:r>
              <a:rPr lang="en-US" sz="4400" dirty="0" smtClean="0"/>
              <a:t>Identify your global needs</a:t>
            </a:r>
            <a:endParaRPr lang="en-US" sz="4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981200"/>
            <a:ext cx="8229600" cy="4026091"/>
          </a:xfrm>
        </p:spPr>
        <p:txBody>
          <a:bodyPr>
            <a:normAutofit/>
          </a:bodyPr>
          <a:lstStyle/>
          <a:p>
            <a:r>
              <a:rPr lang="en-US" sz="3600" dirty="0" smtClean="0"/>
              <a:t>Global view of implementation</a:t>
            </a:r>
          </a:p>
          <a:p>
            <a:r>
              <a:rPr lang="en-US" sz="3600" dirty="0" smtClean="0"/>
              <a:t>Broken down to essential components</a:t>
            </a:r>
          </a:p>
          <a:p>
            <a:r>
              <a:rPr lang="en-US" sz="3600" dirty="0" smtClean="0"/>
              <a:t>Realistic timeline</a:t>
            </a:r>
          </a:p>
          <a:p>
            <a:r>
              <a:rPr lang="en-US" sz="3600" dirty="0" smtClean="0"/>
              <a:t>Keyed to specific goals with objectives and evaluation process</a:t>
            </a:r>
          </a:p>
          <a:p>
            <a:pPr>
              <a:buNone/>
            </a:pPr>
            <a:endParaRPr lang="en-US" sz="3600" dirty="0"/>
          </a:p>
        </p:txBody>
      </p:sp>
      <p:sp>
        <p:nvSpPr>
          <p:cNvPr id="3" name="Title 2"/>
          <p:cNvSpPr>
            <a:spLocks noGrp="1"/>
          </p:cNvSpPr>
          <p:nvPr>
            <p:ph type="title"/>
          </p:nvPr>
        </p:nvSpPr>
        <p:spPr>
          <a:xfrm>
            <a:off x="457200" y="274638"/>
            <a:ext cx="8229600" cy="1554162"/>
          </a:xfrm>
        </p:spPr>
        <p:txBody>
          <a:bodyPr>
            <a:normAutofit/>
          </a:bodyPr>
          <a:lstStyle/>
          <a:p>
            <a:r>
              <a:rPr lang="en-US" sz="4400" dirty="0" smtClean="0"/>
              <a:t>CompassLearning Odyssey Implementation Plan</a:t>
            </a:r>
            <a:endParaRPr lang="en-US" sz="4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0" y="1"/>
          <a:ext cx="9144000" cy="6858000"/>
        </p:xfrm>
        <a:graphic>
          <a:graphicData uri="http://schemas.openxmlformats.org/drawingml/2006/table">
            <a:tbl>
              <a:tblPr firstRow="1" bandRow="1">
                <a:tableStyleId>{5C22544A-7EE6-4342-B048-85BDC9FD1C3A}</a:tableStyleId>
              </a:tblPr>
              <a:tblGrid>
                <a:gridCol w="6019800"/>
                <a:gridCol w="3124200"/>
              </a:tblGrid>
              <a:tr h="555691">
                <a:tc>
                  <a:txBody>
                    <a:bodyPr/>
                    <a:lstStyle/>
                    <a:p>
                      <a:pPr marL="0" marR="0">
                        <a:lnSpc>
                          <a:spcPct val="115000"/>
                        </a:lnSpc>
                        <a:spcBef>
                          <a:spcPts val="0"/>
                        </a:spcBef>
                        <a:spcAft>
                          <a:spcPts val="0"/>
                        </a:spcAft>
                      </a:pPr>
                      <a:r>
                        <a:rPr lang="en-US" sz="1500" b="1" dirty="0">
                          <a:latin typeface="Times New Roman" pitchFamily="18" charset="0"/>
                          <a:ea typeface="Times New Roman"/>
                          <a:cs typeface="Times New Roman" pitchFamily="18" charset="0"/>
                        </a:rPr>
                        <a:t>                                 Goals and Objectives</a:t>
                      </a:r>
                      <a:endParaRPr lang="en-US" sz="1500" dirty="0">
                        <a:latin typeface="Times New Roman" pitchFamily="18" charset="0"/>
                        <a:ea typeface="Times New Roman"/>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1500" b="1" dirty="0">
                          <a:latin typeface="Times New Roman" pitchFamily="18" charset="0"/>
                          <a:ea typeface="Times New Roman"/>
                          <a:cs typeface="Times New Roman" pitchFamily="18" charset="0"/>
                        </a:rPr>
                        <a:t>              Evaluation/Artifact</a:t>
                      </a:r>
                      <a:endParaRPr lang="en-US" sz="1500" dirty="0">
                        <a:latin typeface="Times New Roman" pitchFamily="18" charset="0"/>
                        <a:ea typeface="Times New Roman"/>
                        <a:cs typeface="Times New Roman" pitchFamily="18" charset="0"/>
                      </a:endParaRPr>
                    </a:p>
                  </a:txBody>
                  <a:tcPr marL="68580" marR="68580" marT="0" marB="0"/>
                </a:tc>
              </a:tr>
              <a:tr h="1230795">
                <a:tc>
                  <a:txBody>
                    <a:bodyPr/>
                    <a:lstStyle/>
                    <a:p>
                      <a:r>
                        <a:rPr kumimoji="0" lang="en-US" sz="1500" b="1" kern="1200" dirty="0" smtClean="0">
                          <a:solidFill>
                            <a:schemeClr val="dk1"/>
                          </a:solidFill>
                          <a:latin typeface="Times New Roman" pitchFamily="18" charset="0"/>
                          <a:ea typeface="+mn-ea"/>
                          <a:cs typeface="Times New Roman" pitchFamily="18" charset="0"/>
                        </a:rPr>
                        <a:t>Goal</a:t>
                      </a:r>
                      <a:r>
                        <a:rPr kumimoji="0" lang="en-US" sz="1500" b="1" kern="1200" baseline="0" dirty="0" smtClean="0">
                          <a:solidFill>
                            <a:schemeClr val="dk1"/>
                          </a:solidFill>
                          <a:latin typeface="Times New Roman" pitchFamily="18" charset="0"/>
                          <a:ea typeface="+mn-ea"/>
                          <a:cs typeface="Times New Roman" pitchFamily="18" charset="0"/>
                        </a:rPr>
                        <a:t> I </a:t>
                      </a:r>
                      <a:r>
                        <a:rPr kumimoji="0" lang="en-US" sz="1500" kern="1200" baseline="0" dirty="0" smtClean="0">
                          <a:solidFill>
                            <a:schemeClr val="dk1"/>
                          </a:solidFill>
                          <a:latin typeface="Times New Roman" pitchFamily="18" charset="0"/>
                          <a:ea typeface="+mn-ea"/>
                          <a:cs typeface="Times New Roman" pitchFamily="18" charset="0"/>
                        </a:rPr>
                        <a:t>- </a:t>
                      </a:r>
                      <a:r>
                        <a:rPr kumimoji="0" lang="en-US" sz="1500" kern="1200" dirty="0" smtClean="0">
                          <a:solidFill>
                            <a:schemeClr val="dk1"/>
                          </a:solidFill>
                          <a:latin typeface="Times New Roman" pitchFamily="18" charset="0"/>
                          <a:ea typeface="+mn-ea"/>
                          <a:cs typeface="Times New Roman" pitchFamily="18" charset="0"/>
                        </a:rPr>
                        <a:t>School level Compass Odyssey administrators will work with the Educational Consultant, department chairs, coaches, District Program Specialists, and individual teachers to monitor and support student achievement and Odyssey Integration use during the 09-10 school year.</a:t>
                      </a:r>
                      <a:endParaRPr lang="en-US" sz="1500" dirty="0">
                        <a:latin typeface="Times New Roman" pitchFamily="18" charset="0"/>
                        <a:cs typeface="Times New Roman" pitchFamily="18" charset="0"/>
                      </a:endParaRPr>
                    </a:p>
                  </a:txBody>
                  <a:tcPr/>
                </a:tc>
                <a:tc>
                  <a:txBody>
                    <a:bodyPr/>
                    <a:lstStyle/>
                    <a:p>
                      <a:endParaRPr lang="en-US" sz="1500" dirty="0"/>
                    </a:p>
                  </a:txBody>
                  <a:tcPr/>
                </a:tc>
              </a:tr>
              <a:tr h="2130521">
                <a:tc>
                  <a:txBody>
                    <a:bodyPr/>
                    <a:lstStyle/>
                    <a:p>
                      <a:pPr marL="0" marR="0">
                        <a:lnSpc>
                          <a:spcPct val="115000"/>
                        </a:lnSpc>
                        <a:spcBef>
                          <a:spcPts val="0"/>
                        </a:spcBef>
                        <a:spcAft>
                          <a:spcPts val="0"/>
                        </a:spcAft>
                      </a:pPr>
                      <a:r>
                        <a:rPr lang="en-US" sz="1500" b="1" i="1" dirty="0">
                          <a:latin typeface="Times New Roman"/>
                          <a:ea typeface="Times New Roman"/>
                        </a:rPr>
                        <a:t>Objective 3:</a:t>
                      </a:r>
                      <a:endParaRPr lang="en-US" sz="1500" dirty="0">
                        <a:latin typeface="Times New Roman"/>
                        <a:ea typeface="Times New Roman"/>
                      </a:endParaRPr>
                    </a:p>
                    <a:p>
                      <a:pPr marL="0" marR="0">
                        <a:lnSpc>
                          <a:spcPct val="115000"/>
                        </a:lnSpc>
                        <a:spcBef>
                          <a:spcPts val="0"/>
                        </a:spcBef>
                        <a:spcAft>
                          <a:spcPts val="0"/>
                        </a:spcAft>
                      </a:pPr>
                      <a:r>
                        <a:rPr lang="en-US" sz="1500" i="1" dirty="0">
                          <a:latin typeface="Times New Roman"/>
                          <a:ea typeface="Times New Roman"/>
                        </a:rPr>
                        <a:t>Focus Team will work with school administrators to administer the FCAT Prep Assessments and meet with teachers to review the data and make informed decisions.</a:t>
                      </a:r>
                      <a:endParaRPr lang="en-US" sz="1500" dirty="0">
                        <a:latin typeface="Times New Roman"/>
                        <a:ea typeface="Times New Roman"/>
                      </a:endParaRPr>
                    </a:p>
                    <a:p>
                      <a:pPr marL="0" marR="0">
                        <a:lnSpc>
                          <a:spcPct val="115000"/>
                        </a:lnSpc>
                        <a:spcBef>
                          <a:spcPts val="0"/>
                        </a:spcBef>
                        <a:spcAft>
                          <a:spcPts val="0"/>
                        </a:spcAft>
                      </a:pPr>
                      <a:endParaRPr lang="en-US" sz="1500" b="1" dirty="0" smtClean="0">
                        <a:latin typeface="Times New Roman"/>
                        <a:ea typeface="Times New Roman"/>
                      </a:endParaRPr>
                    </a:p>
                    <a:p>
                      <a:pPr marL="0" marR="0">
                        <a:lnSpc>
                          <a:spcPct val="115000"/>
                        </a:lnSpc>
                        <a:spcBef>
                          <a:spcPts val="0"/>
                        </a:spcBef>
                        <a:spcAft>
                          <a:spcPts val="0"/>
                        </a:spcAft>
                      </a:pPr>
                      <a:r>
                        <a:rPr lang="en-US" sz="1500" b="1" dirty="0" smtClean="0">
                          <a:latin typeface="Times New Roman"/>
                          <a:ea typeface="Times New Roman"/>
                        </a:rPr>
                        <a:t>Outcome</a:t>
                      </a:r>
                      <a:r>
                        <a:rPr lang="en-US" sz="1500" b="1" dirty="0">
                          <a:latin typeface="Times New Roman"/>
                          <a:ea typeface="Times New Roman"/>
                        </a:rPr>
                        <a:t>:</a:t>
                      </a:r>
                      <a:endParaRPr lang="en-US" sz="1500" dirty="0">
                        <a:latin typeface="Times New Roman"/>
                        <a:ea typeface="Times New Roman"/>
                      </a:endParaRPr>
                    </a:p>
                    <a:p>
                      <a:pPr marL="0" marR="0">
                        <a:lnSpc>
                          <a:spcPct val="115000"/>
                        </a:lnSpc>
                        <a:spcBef>
                          <a:spcPts val="0"/>
                        </a:spcBef>
                        <a:spcAft>
                          <a:spcPts val="0"/>
                        </a:spcAft>
                      </a:pPr>
                      <a:r>
                        <a:rPr lang="en-US" sz="1500" dirty="0">
                          <a:latin typeface="Times New Roman"/>
                          <a:ea typeface="Times New Roman"/>
                        </a:rPr>
                        <a:t>Teachers will have Objective-Based Results to use as a Pre and Post-Test.</a:t>
                      </a:r>
                    </a:p>
                  </a:txBody>
                  <a:tcPr marL="68580" marR="68580" marT="0" marB="0"/>
                </a:tc>
                <a:tc>
                  <a:txBody>
                    <a:bodyPr/>
                    <a:lstStyle/>
                    <a:p>
                      <a:pPr marL="0" marR="0">
                        <a:lnSpc>
                          <a:spcPct val="115000"/>
                        </a:lnSpc>
                        <a:spcBef>
                          <a:spcPts val="0"/>
                        </a:spcBef>
                        <a:spcAft>
                          <a:spcPts val="0"/>
                        </a:spcAft>
                      </a:pPr>
                      <a:r>
                        <a:rPr lang="en-US" sz="1500" b="1" dirty="0">
                          <a:latin typeface="Times New Roman"/>
                          <a:ea typeface="Times New Roman"/>
                        </a:rPr>
                        <a:t>Evaluation</a:t>
                      </a:r>
                      <a:r>
                        <a:rPr lang="en-US" sz="1500" dirty="0">
                          <a:latin typeface="Times New Roman"/>
                          <a:ea typeface="Times New Roman"/>
                        </a:rPr>
                        <a:t>: Email Notification of </a:t>
                      </a:r>
                      <a:r>
                        <a:rPr lang="en-US" sz="1500" dirty="0" smtClean="0">
                          <a:latin typeface="Times New Roman"/>
                          <a:ea typeface="Times New Roman"/>
                        </a:rPr>
                        <a:t>Administration</a:t>
                      </a:r>
                    </a:p>
                    <a:p>
                      <a:pPr marL="0" marR="0">
                        <a:lnSpc>
                          <a:spcPct val="115000"/>
                        </a:lnSpc>
                        <a:spcBef>
                          <a:spcPts val="0"/>
                        </a:spcBef>
                        <a:spcAft>
                          <a:spcPts val="0"/>
                        </a:spcAft>
                      </a:pPr>
                      <a:endParaRPr lang="en-US" sz="1500" dirty="0" smtClean="0">
                        <a:latin typeface="Times New Roman"/>
                        <a:ea typeface="Times New Roman"/>
                      </a:endParaRPr>
                    </a:p>
                    <a:p>
                      <a:pPr marL="0" marR="0">
                        <a:lnSpc>
                          <a:spcPct val="115000"/>
                        </a:lnSpc>
                        <a:spcBef>
                          <a:spcPts val="0"/>
                        </a:spcBef>
                        <a:spcAft>
                          <a:spcPts val="0"/>
                        </a:spcAft>
                      </a:pPr>
                      <a:endParaRPr lang="en-US" sz="1500" dirty="0">
                        <a:latin typeface="Times New Roman"/>
                        <a:ea typeface="Times New Roman"/>
                      </a:endParaRPr>
                    </a:p>
                    <a:p>
                      <a:pPr marL="0" marR="0">
                        <a:lnSpc>
                          <a:spcPct val="115000"/>
                        </a:lnSpc>
                        <a:spcBef>
                          <a:spcPts val="0"/>
                        </a:spcBef>
                        <a:spcAft>
                          <a:spcPts val="0"/>
                        </a:spcAft>
                      </a:pPr>
                      <a:endParaRPr lang="en-US" sz="1500" b="1" dirty="0" smtClean="0">
                        <a:latin typeface="Times New Roman"/>
                        <a:ea typeface="Times New Roman"/>
                      </a:endParaRPr>
                    </a:p>
                    <a:p>
                      <a:pPr marL="0" marR="0">
                        <a:lnSpc>
                          <a:spcPct val="115000"/>
                        </a:lnSpc>
                        <a:spcBef>
                          <a:spcPts val="0"/>
                        </a:spcBef>
                        <a:spcAft>
                          <a:spcPts val="0"/>
                        </a:spcAft>
                      </a:pPr>
                      <a:r>
                        <a:rPr lang="en-US" sz="1500" b="1" dirty="0" smtClean="0">
                          <a:latin typeface="Times New Roman"/>
                          <a:ea typeface="Times New Roman"/>
                        </a:rPr>
                        <a:t>Artifacts</a:t>
                      </a:r>
                      <a:r>
                        <a:rPr lang="en-US" sz="1500" dirty="0">
                          <a:latin typeface="Times New Roman"/>
                          <a:ea typeface="Times New Roman"/>
                        </a:rPr>
                        <a:t>:  Objective Bases Assessment Reports; Student Redirection of Assignments as Needed</a:t>
                      </a:r>
                    </a:p>
                  </a:txBody>
                  <a:tcPr marL="68580" marR="68580" marT="0" marB="0"/>
                </a:tc>
              </a:tr>
              <a:tr h="723689">
                <a:tc>
                  <a:txBody>
                    <a:bodyPr/>
                    <a:lstStyle/>
                    <a:p>
                      <a:pPr marL="0" marR="0">
                        <a:lnSpc>
                          <a:spcPct val="115000"/>
                        </a:lnSpc>
                        <a:spcBef>
                          <a:spcPts val="0"/>
                        </a:spcBef>
                        <a:spcAft>
                          <a:spcPts val="0"/>
                        </a:spcAft>
                      </a:pPr>
                      <a:r>
                        <a:rPr lang="en-US" sz="1500" b="1" dirty="0" smtClean="0">
                          <a:latin typeface="Times New Roman"/>
                          <a:ea typeface="Times New Roman"/>
                        </a:rPr>
                        <a:t>Goal III </a:t>
                      </a:r>
                      <a:r>
                        <a:rPr lang="en-US" sz="1500" dirty="0" smtClean="0">
                          <a:latin typeface="Times New Roman"/>
                          <a:ea typeface="Times New Roman"/>
                        </a:rPr>
                        <a:t>- Teachers </a:t>
                      </a:r>
                      <a:r>
                        <a:rPr lang="en-US" sz="1500" dirty="0">
                          <a:latin typeface="Times New Roman"/>
                          <a:ea typeface="Times New Roman"/>
                        </a:rPr>
                        <a:t>will integrate Odyssey software into their daily teaching during the 09-10 school year.</a:t>
                      </a:r>
                    </a:p>
                  </a:txBody>
                  <a:tcPr marL="68580" marR="68580" marT="0" marB="0"/>
                </a:tc>
                <a:tc>
                  <a:txBody>
                    <a:bodyPr/>
                    <a:lstStyle/>
                    <a:p>
                      <a:endParaRPr lang="en-US" sz="1500" dirty="0"/>
                    </a:p>
                  </a:txBody>
                  <a:tcPr/>
                </a:tc>
              </a:tr>
              <a:tr h="2217304">
                <a:tc>
                  <a:txBody>
                    <a:bodyPr/>
                    <a:lstStyle/>
                    <a:p>
                      <a:r>
                        <a:rPr kumimoji="0" lang="en-US" sz="1500" b="1" kern="1200" dirty="0" smtClean="0">
                          <a:solidFill>
                            <a:schemeClr val="dk1"/>
                          </a:solidFill>
                          <a:latin typeface="Times New Roman" pitchFamily="18" charset="0"/>
                          <a:ea typeface="+mn-ea"/>
                          <a:cs typeface="Times New Roman" pitchFamily="18" charset="0"/>
                        </a:rPr>
                        <a:t>Objective 4 </a:t>
                      </a:r>
                      <a:r>
                        <a:rPr kumimoji="0" lang="en-US" sz="1500" kern="1200" dirty="0" smtClean="0">
                          <a:solidFill>
                            <a:schemeClr val="dk1"/>
                          </a:solidFill>
                          <a:latin typeface="Times New Roman" pitchFamily="18" charset="0"/>
                          <a:ea typeface="+mn-ea"/>
                          <a:cs typeface="Times New Roman" pitchFamily="18" charset="0"/>
                        </a:rPr>
                        <a:t>- </a:t>
                      </a:r>
                      <a:r>
                        <a:rPr kumimoji="0" lang="en-US" sz="1500" i="1" kern="1200" dirty="0" smtClean="0">
                          <a:solidFill>
                            <a:schemeClr val="dk1"/>
                          </a:solidFill>
                          <a:latin typeface="Times New Roman" pitchFamily="18" charset="0"/>
                          <a:ea typeface="+mn-ea"/>
                          <a:cs typeface="Times New Roman" pitchFamily="18" charset="0"/>
                        </a:rPr>
                        <a:t>Teachers will incorporate Odyssey Lessons and Activities into their classroom teaching and presentation for whole group instruction.  This includes the use of the Odyssey offline materials, which can be used with students for at home, whole group, small group, or individual use.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5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500" b="1" dirty="0" smtClean="0">
                          <a:latin typeface="Times New Roman" pitchFamily="18" charset="0"/>
                          <a:cs typeface="Times New Roman" pitchFamily="18" charset="0"/>
                        </a:rPr>
                        <a:t>Outcome</a:t>
                      </a:r>
                      <a:r>
                        <a:rPr lang="en-US" sz="1500" dirty="0" smtClean="0">
                          <a:latin typeface="Times New Roman" pitchFamily="18" charset="0"/>
                          <a:cs typeface="Times New Roman" pitchFamily="18" charset="0"/>
                        </a:rPr>
                        <a:t> - </a:t>
                      </a:r>
                      <a:r>
                        <a:rPr kumimoji="0" lang="en-US" sz="1500" kern="1200" dirty="0" smtClean="0">
                          <a:solidFill>
                            <a:schemeClr val="dk1"/>
                          </a:solidFill>
                          <a:latin typeface="Times New Roman" pitchFamily="18" charset="0"/>
                          <a:ea typeface="+mn-ea"/>
                          <a:cs typeface="Times New Roman" pitchFamily="18" charset="0"/>
                        </a:rPr>
                        <a:t>Teachers will reinforce classroom lessons and activities through the use of Odyssey in whole group, small group, and individualized classroom sessions, bridging the use of computers to classroom instruction.</a:t>
                      </a:r>
                      <a:endParaRPr lang="en-US" sz="1500" dirty="0" smtClean="0">
                        <a:latin typeface="Times New Roman" pitchFamily="18" charset="0"/>
                        <a:cs typeface="Times New Roman" pitchFamily="18" charset="0"/>
                      </a:endParaRPr>
                    </a:p>
                    <a:p>
                      <a:endParaRPr lang="en-US" sz="1500" i="0" dirty="0">
                        <a:latin typeface="Times New Roman" pitchFamily="18" charset="0"/>
                        <a:cs typeface="Times New Roman" pitchFamily="18" charset="0"/>
                      </a:endParaRPr>
                    </a:p>
                  </a:txBody>
                  <a:tcPr/>
                </a:tc>
                <a:tc>
                  <a:txBody>
                    <a:bodyPr/>
                    <a:lstStyle/>
                    <a:p>
                      <a:r>
                        <a:rPr kumimoji="0" lang="en-US" sz="1500" b="1" kern="1200" dirty="0" smtClean="0">
                          <a:solidFill>
                            <a:schemeClr val="dk1"/>
                          </a:solidFill>
                          <a:latin typeface="Times New Roman" pitchFamily="18" charset="0"/>
                          <a:ea typeface="+mn-ea"/>
                          <a:cs typeface="Times New Roman" pitchFamily="18" charset="0"/>
                        </a:rPr>
                        <a:t>Evaluation</a:t>
                      </a:r>
                      <a:r>
                        <a:rPr kumimoji="0" lang="en-US" sz="1500" kern="1200" dirty="0" smtClean="0">
                          <a:solidFill>
                            <a:schemeClr val="dk1"/>
                          </a:solidFill>
                          <a:latin typeface="Times New Roman" pitchFamily="18" charset="0"/>
                          <a:ea typeface="+mn-ea"/>
                          <a:cs typeface="Times New Roman" pitchFamily="18" charset="0"/>
                        </a:rPr>
                        <a:t>: Are teachers implementing Odyssey lessons into their Whole Group, Small Group, and Individualized instruction?</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en-US" sz="1500" b="1" kern="1200" dirty="0" smtClean="0">
                        <a:solidFill>
                          <a:schemeClr val="dk1"/>
                        </a:solidFill>
                        <a:latin typeface="Times New Roman" pitchFamily="18" charset="0"/>
                        <a:ea typeface="+mn-ea"/>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en-US" sz="1500" b="1" kern="1200" dirty="0" smtClean="0">
                          <a:solidFill>
                            <a:schemeClr val="dk1"/>
                          </a:solidFill>
                          <a:latin typeface="Times New Roman" pitchFamily="18" charset="0"/>
                          <a:ea typeface="+mn-ea"/>
                          <a:cs typeface="Times New Roman" pitchFamily="18" charset="0"/>
                        </a:rPr>
                        <a:t>Artifacts</a:t>
                      </a:r>
                      <a:r>
                        <a:rPr kumimoji="0" lang="en-US" sz="1500" kern="1200" dirty="0" smtClean="0">
                          <a:solidFill>
                            <a:schemeClr val="dk1"/>
                          </a:solidFill>
                          <a:latin typeface="Times New Roman" pitchFamily="18" charset="0"/>
                          <a:ea typeface="+mn-ea"/>
                          <a:cs typeface="Times New Roman" pitchFamily="18" charset="0"/>
                        </a:rPr>
                        <a:t>: Teacher </a:t>
                      </a:r>
                      <a:r>
                        <a:rPr kumimoji="0" lang="en-US" sz="1500" b="0" kern="1200" dirty="0" smtClean="0">
                          <a:solidFill>
                            <a:schemeClr val="dk1"/>
                          </a:solidFill>
                          <a:latin typeface="Times New Roman" pitchFamily="18" charset="0"/>
                          <a:ea typeface="+mn-ea"/>
                          <a:cs typeface="Times New Roman" pitchFamily="18" charset="0"/>
                        </a:rPr>
                        <a:t>Lesson Plans</a:t>
                      </a:r>
                      <a:endParaRPr lang="en-US" sz="1500" b="0" dirty="0" smtClean="0">
                        <a:latin typeface="Times New Roman" pitchFamily="18" charset="0"/>
                        <a:cs typeface="Times New Roman" pitchFamily="18" charset="0"/>
                      </a:endParaRPr>
                    </a:p>
                    <a:p>
                      <a:endParaRPr lang="en-US" sz="1500" dirty="0">
                        <a:latin typeface="Times New Roman" pitchFamily="18" charset="0"/>
                        <a:cs typeface="Times New Roman" pitchFamily="18" charset="0"/>
                      </a:endParaRPr>
                    </a:p>
                  </a:txBody>
                  <a:tcPr/>
                </a:tc>
              </a:tr>
            </a:tbl>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408</TotalTime>
  <Words>517</Words>
  <Application>Microsoft Office PowerPoint</Application>
  <PresentationFormat>On-screen Show (4:3)</PresentationFormat>
  <Paragraphs>84</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Concourse</vt:lpstr>
      <vt:lpstr>Preemptive Course Recovery for Middle School</vt:lpstr>
      <vt:lpstr>Paradigms of Middle School</vt:lpstr>
      <vt:lpstr>Demographics </vt:lpstr>
      <vt:lpstr>Mandate for Change</vt:lpstr>
      <vt:lpstr>Entering the Hormone Zone</vt:lpstr>
      <vt:lpstr>C’mon Skippy, Let’s Go!!</vt:lpstr>
      <vt:lpstr>Identify your global needs</vt:lpstr>
      <vt:lpstr>CompassLearning Odyssey Implementation Plan</vt:lpstr>
      <vt:lpstr>Slide 9</vt:lpstr>
      <vt:lpstr>Vital Features of Plan </vt:lpstr>
      <vt:lpstr>Levels of Intervention</vt:lpstr>
      <vt:lpstr>Economy of Scale</vt:lpstr>
      <vt:lpstr>Contact Information</vt:lpstr>
    </vt:vector>
  </TitlesOfParts>
  <Company>VCS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mathomas</dc:creator>
  <cp:lastModifiedBy>mathomas</cp:lastModifiedBy>
  <cp:revision>45</cp:revision>
  <dcterms:created xsi:type="dcterms:W3CDTF">2010-11-10T15:24:10Z</dcterms:created>
  <dcterms:modified xsi:type="dcterms:W3CDTF">2010-11-15T05:06:58Z</dcterms:modified>
</cp:coreProperties>
</file>